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2" r:id="rId15"/>
    <p:sldId id="266" r:id="rId16"/>
    <p:sldId id="26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6BB36-8A9D-4FE2-93CB-8D9CAB9BD902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BCF5-5FB3-4ABA-9F68-D5CF457886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25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Reći od čega se sastoje mikrokontroleri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BCF5-5FB3-4ABA-9F68-D5CF457886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71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4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08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459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925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6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216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29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58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41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8319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42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43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781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738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772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467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225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443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7761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42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65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108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663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402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1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8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16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32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2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91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3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rgbClr val="536276"/>
            </a:gs>
            <a:gs pos="0">
              <a:schemeClr val="bg2">
                <a:lumMod val="60000"/>
                <a:lumOff val="40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635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2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55B79-CD50-4439-878C-60971EFB07FF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74F70-CD00-4588-9C07-A91FCC0139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360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9322" y="-824"/>
            <a:ext cx="14470742" cy="6858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958" y="-450233"/>
            <a:ext cx="9144000" cy="4793331"/>
          </a:xfrm>
        </p:spPr>
        <p:txBody>
          <a:bodyPr>
            <a:normAutofit/>
          </a:bodyPr>
          <a:lstStyle/>
          <a:p>
            <a:r>
              <a:rPr lang="hr-HR" sz="4400" b="1" i="1" dirty="0">
                <a:solidFill>
                  <a:schemeClr val="bg1"/>
                </a:solidFill>
              </a:rPr>
              <a:t>Projektiranje </a:t>
            </a:r>
            <a:r>
              <a:rPr lang="hr-HR" sz="4400" b="1" i="1" dirty="0" err="1">
                <a:solidFill>
                  <a:schemeClr val="bg1"/>
                </a:solidFill>
              </a:rPr>
              <a:t>programabilnog</a:t>
            </a:r>
            <a:r>
              <a:rPr lang="hr-HR" sz="4400" b="1" i="1" dirty="0">
                <a:solidFill>
                  <a:schemeClr val="bg1"/>
                </a:solidFill>
              </a:rPr>
              <a:t> sustava za upravljanje analognim sklopkama temeljenog na PIC mikrokontroleru</a:t>
            </a:r>
            <a:endParaRPr lang="en-GB" sz="4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2337" y="4906173"/>
            <a:ext cx="9144000" cy="1655762"/>
          </a:xfrm>
        </p:spPr>
        <p:txBody>
          <a:bodyPr/>
          <a:lstStyle/>
          <a:p>
            <a:r>
              <a:rPr lang="hr-HR" sz="3200" dirty="0">
                <a:solidFill>
                  <a:schemeClr val="bg1"/>
                </a:solidFill>
              </a:rPr>
              <a:t>Dino Šarić</a:t>
            </a:r>
          </a:p>
          <a:p>
            <a:endParaRPr lang="hr-HR" sz="3200" dirty="0">
              <a:solidFill>
                <a:schemeClr val="bg1"/>
              </a:solidFill>
            </a:endParaRPr>
          </a:p>
          <a:p>
            <a:r>
              <a:rPr lang="hr-HR" sz="2000" dirty="0">
                <a:solidFill>
                  <a:schemeClr val="bg1"/>
                </a:solidFill>
              </a:rPr>
              <a:t>Voditelj: Adrijan Barić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0664" y="941560"/>
            <a:ext cx="4438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</a:rPr>
              <a:t>SVEUČILIŠTE U ZAGREBU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r>
              <a:rPr lang="hr-HR" b="1" dirty="0">
                <a:solidFill>
                  <a:schemeClr val="bg1"/>
                </a:solidFill>
              </a:rPr>
              <a:t>FAKULTET ELEKTROTEHNIKE I RAČUNARSTVA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1894" y="6274085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Zagreb, 31.5.2016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32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scoreboard, text, indoor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6" y="275772"/>
            <a:ext cx="11827307" cy="721764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Topologija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1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56" y="5845116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Lemljenje pločice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9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" y="11"/>
            <a:ext cx="12191980" cy="6857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779" y="4536490"/>
            <a:ext cx="3414373" cy="1023171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hr-H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Programiranje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2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/>
              <a:t>Gotov proizvod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 descr="A close up of a circuit board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031" y1="81268" x2="35945" y2="80379"/>
                        <a14:foregroundMark x1="35945" y1="80379" x2="39986" y2="76060"/>
                        <a14:foregroundMark x1="39986" y1="76060" x2="36694" y2="82277"/>
                        <a14:foregroundMark x1="36694" y1="82277" x2="41576" y2="81752"/>
                        <a14:foregroundMark x1="60445" y1="60436" x2="60581" y2="62899"/>
                        <a14:foregroundMark x1="20913" y1="80016" x2="21185" y2="76786"/>
                        <a14:foregroundMark x1="20368" y1="22689" x2="21617" y2="19943"/>
                        <a14:foregroundMark x1="21344" y1="79047" x2="21889" y2="77069"/>
                        <a14:foregroundMark x1="71889" y1="78805" x2="72025" y2="78805"/>
                        <a14:foregroundMark x1="73002" y1="24182" x2="73433" y2="23173"/>
                        <a14:foregroundMark x1="73569" y1="24425" x2="73978" y2="24425"/>
                        <a14:foregroundMark x1="21049" y1="18934" x2="21049" y2="19217"/>
                        <a14:foregroundMark x1="20640" y1="21195" x2="21185" y2="19943"/>
                        <a14:foregroundMark x1="21185" y1="18450" x2="21185" y2="18450"/>
                        <a14:foregroundMark x1="21185" y1="18450" x2="21185" y2="18450"/>
                        <a14:foregroundMark x1="21049" y1="19459" x2="20777" y2="19217"/>
                        <a14:foregroundMark x1="59923" y1="52442" x2="60150" y2="48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2664" y="542670"/>
            <a:ext cx="12297328" cy="69172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73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/>
              <a:t>Zaključak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Naučio sam osnove izrade sheme, topologije, lemljenja i </a:t>
            </a:r>
            <a:r>
              <a:rPr lang="hr-HR"/>
              <a:t>programiranja PIC </a:t>
            </a:r>
            <a:r>
              <a:rPr lang="hr-HR" dirty="0"/>
              <a:t>mikrokontrolera</a:t>
            </a:r>
          </a:p>
          <a:p>
            <a:r>
              <a:rPr lang="hr-HR" dirty="0"/>
              <a:t>Koristio sam software: </a:t>
            </a:r>
            <a:r>
              <a:rPr lang="hr-HR" dirty="0" err="1"/>
              <a:t>KiCAD</a:t>
            </a:r>
            <a:r>
              <a:rPr lang="hr-HR" dirty="0"/>
              <a:t>, MPLABX, MATLAB</a:t>
            </a:r>
          </a:p>
          <a:p>
            <a:r>
              <a:rPr lang="hr-HR" dirty="0"/>
              <a:t>Koristio sam uređaje: lemilica, mikroskop, lem, osciloskop itd.</a:t>
            </a:r>
          </a:p>
          <a:p>
            <a:r>
              <a:rPr lang="hr-HR" dirty="0"/>
              <a:t>Zabavio sam se</a:t>
            </a:r>
          </a:p>
          <a:p>
            <a:r>
              <a:rPr lang="hr-HR" dirty="0"/>
              <a:t>Svi poslovi su izvedeni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06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885" y="1047296"/>
            <a:ext cx="12689114" cy="4961618"/>
          </a:xfrm>
        </p:spPr>
        <p:txBody>
          <a:bodyPr>
            <a:normAutofit/>
          </a:bodyPr>
          <a:lstStyle/>
          <a:p>
            <a:pPr algn="ctr"/>
            <a:r>
              <a:rPr lang="hr-HR" sz="9600" b="1" i="1" dirty="0">
                <a:solidFill>
                  <a:schemeClr val="bg1"/>
                </a:solidFill>
              </a:rPr>
              <a:t>HVALA NA PAŽNJI</a:t>
            </a:r>
            <a:endParaRPr lang="en-GB" sz="9600" b="1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6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  <a:p>
            <a:r>
              <a:rPr lang="hr-HR" dirty="0"/>
              <a:t>MIKROKONTROLERI	</a:t>
            </a:r>
          </a:p>
          <a:p>
            <a:r>
              <a:rPr lang="hr-HR" dirty="0"/>
              <a:t>PIC MIKROKONTROLERI</a:t>
            </a:r>
          </a:p>
          <a:p>
            <a:r>
              <a:rPr lang="hr-HR" dirty="0"/>
              <a:t>PRAKTIČKI RAD</a:t>
            </a:r>
          </a:p>
          <a:p>
            <a:r>
              <a:rPr lang="hr-HR" dirty="0"/>
              <a:t>GOTOV PROIZVOD</a:t>
            </a:r>
          </a:p>
          <a:p>
            <a:r>
              <a:rPr lang="hr-HR" dirty="0"/>
              <a:t>ZAKLJUČAK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61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b="1" dirty="0"/>
              <a:t>UVOD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Cilj: projektiranje sustava za upravljanje analognim sklopkama</a:t>
            </a:r>
          </a:p>
          <a:p>
            <a:r>
              <a:rPr lang="hr-HR" dirty="0"/>
              <a:t>Sklopkom upravljamo s PIC </a:t>
            </a:r>
            <a:r>
              <a:rPr lang="hr-HR" dirty="0" err="1"/>
              <a:t>mikrokontrolerom</a:t>
            </a:r>
            <a:endParaRPr lang="hr-HR" dirty="0"/>
          </a:p>
          <a:p>
            <a:r>
              <a:rPr lang="hr-HR" dirty="0"/>
              <a:t>PIC </a:t>
            </a:r>
            <a:r>
              <a:rPr lang="hr-HR" dirty="0" err="1"/>
              <a:t>mikrokontrolerom</a:t>
            </a:r>
            <a:r>
              <a:rPr lang="hr-HR" dirty="0"/>
              <a:t> upravljamo sučeljem na PC-u preko USB priključka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0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/>
              <a:t>Mikrokontroleri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0429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hr-HR" sz="2000" dirty="0"/>
              <a:t>Elektronički uređaji građeni u obliku čipa</a:t>
            </a:r>
          </a:p>
          <a:p>
            <a:pPr>
              <a:lnSpc>
                <a:spcPct val="80000"/>
              </a:lnSpc>
            </a:pPr>
            <a:r>
              <a:rPr lang="hr-HR" sz="2000" dirty="0"/>
              <a:t>Najbolje ih je opisati kao „maleno računalo” jer praktički to i jesu</a:t>
            </a:r>
          </a:p>
          <a:p>
            <a:pPr>
              <a:lnSpc>
                <a:spcPct val="80000"/>
              </a:lnSpc>
            </a:pPr>
            <a:r>
              <a:rPr lang="hr-HR" sz="2000" dirty="0"/>
              <a:t>Sastoje se od: mikroprocesorske jedinice, ROM i RAM  memorije, te </a:t>
            </a:r>
            <a:r>
              <a:rPr lang="hr-HR" sz="2000" dirty="0" err="1"/>
              <a:t>flash</a:t>
            </a:r>
            <a:r>
              <a:rPr lang="hr-HR" sz="2000" dirty="0"/>
              <a:t> memorije</a:t>
            </a:r>
          </a:p>
          <a:p>
            <a:pPr>
              <a:lnSpc>
                <a:spcPct val="80000"/>
              </a:lnSpc>
            </a:pPr>
            <a:r>
              <a:rPr lang="hr-HR" sz="2000" dirty="0"/>
              <a:t>Koriste se za sve od paljenja i gašenja LED diode do upravljanja potpuno automatiziranim procesom nekog postrojenja</a:t>
            </a:r>
          </a:p>
          <a:p>
            <a:pPr>
              <a:lnSpc>
                <a:spcPct val="80000"/>
              </a:lnSpc>
            </a:pPr>
            <a:endParaRPr lang="hr-HR" sz="2000" dirty="0"/>
          </a:p>
        </p:txBody>
      </p:sp>
      <p:pic>
        <p:nvPicPr>
          <p:cNvPr id="9" name="Picture 8" descr="Arhitektura mikrokontrolera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29" y="1560108"/>
            <a:ext cx="6310992" cy="45541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1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/>
              <a:t>PIC mikrokontroleri</a:t>
            </a:r>
            <a:endParaRPr lang="en-GB" dirty="0"/>
          </a:p>
        </p:txBody>
      </p:sp>
      <p:pic>
        <p:nvPicPr>
          <p:cNvPr id="4" name="Content Placeholder 3" descr="A close up of a circuit board&#10;&#10;Description generated with high confidence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382952"/>
            <a:ext cx="3403600" cy="25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5171" y="1690688"/>
            <a:ext cx="5181600" cy="4486275"/>
          </a:xfrm>
        </p:spPr>
        <p:txBody>
          <a:bodyPr/>
          <a:lstStyle/>
          <a:p>
            <a:r>
              <a:rPr lang="hr-HR" dirty="0"/>
              <a:t>Nabava po pristupačnim cijenama, raznovrsnost, prilično jednostavno programiranje</a:t>
            </a:r>
          </a:p>
          <a:p>
            <a:r>
              <a:rPr lang="hr-HR" dirty="0"/>
              <a:t>Velika primjena u edukaciji</a:t>
            </a:r>
          </a:p>
          <a:p>
            <a:r>
              <a:rPr lang="hr-HR" dirty="0"/>
              <a:t>Popularni među inženjerima i elektroničnim početnicima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959600" y="5245884"/>
            <a:ext cx="395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PIC mikrokontroler korišten u vježbi</a:t>
            </a:r>
            <a:endParaRPr lang="en-GB" dirty="0"/>
          </a:p>
        </p:txBody>
      </p:sp>
      <p:pic>
        <p:nvPicPr>
          <p:cNvPr id="16" name="Picture 15" descr="A close up of a circuit board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031" y1="81268" x2="35945" y2="80379"/>
                        <a14:foregroundMark x1="35945" y1="80379" x2="39986" y2="76060"/>
                        <a14:foregroundMark x1="39986" y1="76060" x2="36694" y2="82277"/>
                        <a14:foregroundMark x1="36694" y1="82277" x2="41576" y2="81752"/>
                        <a14:foregroundMark x1="60445" y1="60436" x2="60581" y2="62899"/>
                        <a14:foregroundMark x1="20913" y1="80016" x2="21185" y2="76786"/>
                        <a14:foregroundMark x1="20368" y1="22689" x2="21617" y2="19943"/>
                        <a14:foregroundMark x1="21344" y1="79047" x2="21889" y2="77069"/>
                        <a14:foregroundMark x1="71889" y1="78805" x2="72025" y2="78805"/>
                        <a14:foregroundMark x1="73002" y1="24182" x2="73433" y2="23173"/>
                        <a14:foregroundMark x1="73569" y1="24425" x2="73978" y2="24425"/>
                        <a14:foregroundMark x1="21049" y1="18934" x2="21049" y2="19217"/>
                        <a14:foregroundMark x1="20640" y1="21195" x2="21185" y2="19943"/>
                        <a14:foregroundMark x1="21185" y1="18450" x2="21185" y2="18450"/>
                        <a14:foregroundMark x1="21185" y1="18450" x2="21185" y2="18450"/>
                        <a14:foregroundMark x1="21049" y1="19459" x2="20777" y2="19217"/>
                        <a14:foregroundMark x1="59787" y1="51272" x2="59696" y2="44166"/>
                        <a14:foregroundMark x1="59696" y1="44166" x2="59787" y2="53088"/>
                        <a14:foregroundMark x1="59787" y1="53088" x2="59673" y2="46023"/>
                        <a14:foregroundMark x1="59673" y1="46023" x2="60104" y2="53210"/>
                        <a14:foregroundMark x1="60104" y1="53210" x2="61240" y2="46589"/>
                        <a14:foregroundMark x1="61240" y1="46589" x2="61104" y2="53694"/>
                        <a14:foregroundMark x1="61104" y1="53694" x2="60740" y2="53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5328" y="194328"/>
            <a:ext cx="12297328" cy="69172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0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/>
              <a:t>Praktični rad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Izrada sheme</a:t>
            </a:r>
          </a:p>
          <a:p>
            <a:r>
              <a:rPr lang="hr-HR" dirty="0"/>
              <a:t>Izrada topologije</a:t>
            </a:r>
          </a:p>
          <a:p>
            <a:r>
              <a:rPr lang="hr-HR" dirty="0"/>
              <a:t>Lemljenje</a:t>
            </a:r>
          </a:p>
          <a:p>
            <a:r>
              <a:rPr lang="hr-HR" dirty="0"/>
              <a:t>Programiranje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99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hr-HR" sz="3600"/>
              <a:t>Izrada sheme</a:t>
            </a:r>
            <a:endParaRPr lang="en-GB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hr-HR" sz="1800"/>
              <a:t>Shema prikazuje način na koji su elementi spojeni jedan s drugim, te pojedine kontakte elementa neovisno o položaju na pločici.</a:t>
            </a:r>
          </a:p>
          <a:p>
            <a:r>
              <a:rPr lang="hr-HR" sz="1800"/>
              <a:t> Shemu smo radili u programskom paket KiCad, točnije dijelu KiCad-a zvanom Eeschema</a:t>
            </a:r>
            <a:endParaRPr lang="en-GB" sz="1800"/>
          </a:p>
          <a:p>
            <a:endParaRPr lang="en-GB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3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hr-HR" dirty="0"/>
              <a:t>Shema</a:t>
            </a:r>
            <a:endParaRPr lang="en-GB" dirty="0"/>
          </a:p>
        </p:txBody>
      </p:sp>
      <p:pic>
        <p:nvPicPr>
          <p:cNvPr id="5" name="Content Placeholder 4" descr="A close up of a map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" y="1081314"/>
            <a:ext cx="12187647" cy="57766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2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omputer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hr-HR" sz="3600" dirty="0"/>
              <a:t>Topologija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pl-PL" sz="1800" dirty="0"/>
              <a:t>Prikazuje raspored elemenata na pločici te spojeve između komponenata</a:t>
            </a:r>
          </a:p>
          <a:p>
            <a:r>
              <a:rPr lang="pl-PL" sz="1800" dirty="0"/>
              <a:t>Za izradu topologije smo koristili dio KiCad-a zvan Pcbnew</a:t>
            </a:r>
          </a:p>
          <a:p>
            <a:endParaRPr lang="en-GB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4F70-CD00-4588-9C07-A91FCC0139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61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273</Words>
  <Application>Microsoft Office PowerPoint</Application>
  <PresentationFormat>Widescreen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2_Office Theme</vt:lpstr>
      <vt:lpstr>Projektiranje programabilnog sustava za upravljanje analognim sklopkama temeljenog na PIC mikrokontroleru</vt:lpstr>
      <vt:lpstr>Sadržaj:</vt:lpstr>
      <vt:lpstr>UVOD</vt:lpstr>
      <vt:lpstr>Mikrokontroleri</vt:lpstr>
      <vt:lpstr>PIC mikrokontroleri</vt:lpstr>
      <vt:lpstr>Praktični rad</vt:lpstr>
      <vt:lpstr>Izrada sheme</vt:lpstr>
      <vt:lpstr>Shema</vt:lpstr>
      <vt:lpstr>Topologija</vt:lpstr>
      <vt:lpstr>Topologija</vt:lpstr>
      <vt:lpstr>Lemljenje pločice</vt:lpstr>
      <vt:lpstr>Programiranje</vt:lpstr>
      <vt:lpstr>Gotov proizvod</vt:lpstr>
      <vt:lpstr>Zaključak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Projektiranje programibilnog sustava za upravljanje analognim sklopkama temeljenog na PIC mikrokontroleru </dc:title>
  <dc:creator>Dino Šarić</dc:creator>
  <cp:lastModifiedBy>Dino Šarić</cp:lastModifiedBy>
  <cp:revision>33</cp:revision>
  <dcterms:created xsi:type="dcterms:W3CDTF">2017-05-11T10:42:19Z</dcterms:created>
  <dcterms:modified xsi:type="dcterms:W3CDTF">2017-05-31T07:28:00Z</dcterms:modified>
</cp:coreProperties>
</file>